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KRdbvOmMlngIFjJ9bBAIhQ" hashData="vKan1PVepKdQW1wP4S1zKIgEIpM"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39" autoAdjust="0"/>
    <p:restoredTop sz="94660"/>
  </p:normalViewPr>
  <p:slideViewPr>
    <p:cSldViewPr snapToGrid="0" showGuides="1">
      <p:cViewPr varScale="1">
        <p:scale>
          <a:sx n="47" d="100"/>
          <a:sy n="47" d="100"/>
        </p:scale>
        <p:origin x="-1262" y="-82"/>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5.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5.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5.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1D70B3-D216-4DC2-80B9-B1EC50857563}"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D37902-5CE7-4B0A-AE5F-1E6100CAD2E3}"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8DEC8E-0160-466C-AA70-F22F9897533A}"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F05FED-9E45-4F67-9CF0-952BD5360A5F}"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25A3ED-C67E-49E0-9E04-3DC5F64496FB}"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1E62B4-1360-4E1C-B071-1F6721157455}"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1A8A3BB-472C-4258-AA71-26E40B929678}"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0056801-4ACC-452F-B397-3EAC5F1C548D}"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A775443-C6CB-43E6-8B79-591EA6834A7A}"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0FD5B3-2984-4A04-A127-A2E4E2D1E463}"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F541C8-1C16-46A6-878F-F9FD1170AF7A}"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9CA4D4C-8644-4210-BEEE-48988598107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9.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81.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3.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5.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7.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dirty="0">
                <a:solidFill>
                  <a:srgbClr val="003399"/>
                </a:solidFill>
                <a:latin typeface="Tahoma" pitchFamily="34" charset="0"/>
              </a:rPr>
              <a:t>PRINCIPLES OF MARKETING / </a:t>
            </a:r>
            <a:r>
              <a:rPr lang="en-US" sz="3600" b="1" dirty="0" smtClean="0">
                <a:solidFill>
                  <a:srgbClr val="003399"/>
                </a:solidFill>
                <a:latin typeface="Tahoma" pitchFamily="34" charset="0"/>
              </a:rPr>
              <a:t>04C</a:t>
            </a:r>
            <a:endParaRPr lang="en-US" sz="3600" b="1" dirty="0">
              <a:solidFill>
                <a:srgbClr val="003399"/>
              </a:solidFill>
              <a:latin typeface="Tahoma" pitchFamily="34" charset="0"/>
            </a:endParaRP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3" name="Object 5"/>
          <p:cNvGraphicFramePr>
            <a:graphicFrameLocks noChangeAspect="1"/>
          </p:cNvGraphicFramePr>
          <p:nvPr/>
        </p:nvGraphicFramePr>
        <p:xfrm>
          <a:off x="6400800" y="6019800"/>
          <a:ext cx="2590800" cy="701675"/>
        </p:xfrm>
        <a:graphic>
          <a:graphicData uri="http://schemas.openxmlformats.org/presentationml/2006/ole">
            <p:oleObj spid="_x0000_s2053" name="Drawing" r:id="rId3" imgW="2590920" imgH="700920" progId="Presentations.Drawing.18">
              <p:embed/>
            </p:oleObj>
          </a:graphicData>
        </a:graphic>
      </p:graphicFrame>
      <p:graphicFrame>
        <p:nvGraphicFramePr>
          <p:cNvPr id="2058" name="Object 10"/>
          <p:cNvGraphicFramePr>
            <a:graphicFrameLocks noChangeAspect="1"/>
          </p:cNvGraphicFramePr>
          <p:nvPr/>
        </p:nvGraphicFramePr>
        <p:xfrm>
          <a:off x="322263" y="1106488"/>
          <a:ext cx="8821737" cy="3533775"/>
        </p:xfrm>
        <a:graphic>
          <a:graphicData uri="http://schemas.openxmlformats.org/presentationml/2006/ole">
            <p:oleObj spid="_x0000_s2058" name="Drawing" r:id="rId4" imgW="8938440" imgH="3581280" progId="Presentations.Drawing.18">
              <p:embed/>
            </p:oleObj>
          </a:graphicData>
        </a:graphic>
      </p:graphicFrame>
      <p:graphicFrame>
        <p:nvGraphicFramePr>
          <p:cNvPr id="2059" name="Object 11"/>
          <p:cNvGraphicFramePr>
            <a:graphicFrameLocks noChangeAspect="1"/>
          </p:cNvGraphicFramePr>
          <p:nvPr/>
        </p:nvGraphicFramePr>
        <p:xfrm>
          <a:off x="322263" y="5829300"/>
          <a:ext cx="4518025" cy="1028700"/>
        </p:xfrm>
        <a:graphic>
          <a:graphicData uri="http://schemas.openxmlformats.org/presentationml/2006/ole">
            <p:oleObj spid="_x0000_s2059" name="Drawing" r:id="rId5" imgW="4518720" imgH="1028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1027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Indecisive: suck in the middle</a:t>
            </a:r>
          </a:p>
        </p:txBody>
      </p:sp>
      <p:sp>
        <p:nvSpPr>
          <p:cNvPr id="3102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1027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10278" name="Object 6"/>
          <p:cNvGraphicFramePr>
            <a:graphicFrameLocks noChangeAspect="1"/>
          </p:cNvGraphicFramePr>
          <p:nvPr/>
        </p:nvGraphicFramePr>
        <p:xfrm>
          <a:off x="8594725" y="6388100"/>
          <a:ext cx="419100" cy="312738"/>
        </p:xfrm>
        <a:graphic>
          <a:graphicData uri="http://schemas.openxmlformats.org/presentationml/2006/ole">
            <p:oleObj spid="_x0000_s310278" name="Drawing" r:id="rId3" imgW="419040" imgH="312480" progId="Presentations.Drawing.18">
              <p:embed/>
            </p:oleObj>
          </a:graphicData>
        </a:graphic>
      </p:graphicFrame>
      <p:graphicFrame>
        <p:nvGraphicFramePr>
          <p:cNvPr id="310280" name="Object 8"/>
          <p:cNvGraphicFramePr>
            <a:graphicFrameLocks noChangeAspect="1"/>
          </p:cNvGraphicFramePr>
          <p:nvPr/>
        </p:nvGraphicFramePr>
        <p:xfrm>
          <a:off x="322263" y="1758950"/>
          <a:ext cx="8821737" cy="4419600"/>
        </p:xfrm>
        <a:graphic>
          <a:graphicData uri="http://schemas.openxmlformats.org/presentationml/2006/ole">
            <p:oleObj spid="_x0000_s310280" name="Drawing" r:id="rId4" imgW="8321040" imgH="4168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1129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a:t>
            </a:r>
          </a:p>
        </p:txBody>
      </p:sp>
      <p:sp>
        <p:nvSpPr>
          <p:cNvPr id="3113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1130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11302" name="Object 6"/>
          <p:cNvGraphicFramePr>
            <a:graphicFrameLocks noChangeAspect="1"/>
          </p:cNvGraphicFramePr>
          <p:nvPr/>
        </p:nvGraphicFramePr>
        <p:xfrm>
          <a:off x="8594725" y="6388100"/>
          <a:ext cx="419100" cy="312738"/>
        </p:xfrm>
        <a:graphic>
          <a:graphicData uri="http://schemas.openxmlformats.org/presentationml/2006/ole">
            <p:oleObj spid="_x0000_s311302" name="Drawing" r:id="rId3" imgW="419040" imgH="312480" progId="Presentations.Drawing.18">
              <p:embed/>
            </p:oleObj>
          </a:graphicData>
        </a:graphic>
      </p:graphicFrame>
      <p:graphicFrame>
        <p:nvGraphicFramePr>
          <p:cNvPr id="311304" name="Object 8"/>
          <p:cNvGraphicFramePr>
            <a:graphicFrameLocks noChangeAspect="1"/>
          </p:cNvGraphicFramePr>
          <p:nvPr/>
        </p:nvGraphicFramePr>
        <p:xfrm>
          <a:off x="322263" y="1758950"/>
          <a:ext cx="8634412" cy="4403725"/>
        </p:xfrm>
        <a:graphic>
          <a:graphicData uri="http://schemas.openxmlformats.org/presentationml/2006/ole">
            <p:oleObj spid="_x0000_s311304" name="Drawing" r:id="rId4" imgW="9098280" imgH="4640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1232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Examples of trade column strategies</a:t>
            </a:r>
          </a:p>
        </p:txBody>
      </p:sp>
      <p:sp>
        <p:nvSpPr>
          <p:cNvPr id="3123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123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12326" name="Object 6"/>
          <p:cNvGraphicFramePr>
            <a:graphicFrameLocks noChangeAspect="1"/>
          </p:cNvGraphicFramePr>
          <p:nvPr/>
        </p:nvGraphicFramePr>
        <p:xfrm>
          <a:off x="8594725" y="6388100"/>
          <a:ext cx="419100" cy="312738"/>
        </p:xfrm>
        <a:graphic>
          <a:graphicData uri="http://schemas.openxmlformats.org/presentationml/2006/ole">
            <p:oleObj spid="_x0000_s312326" name="Drawing" r:id="rId3" imgW="419040" imgH="312480" progId="Presentations.Drawing.18">
              <p:embed/>
            </p:oleObj>
          </a:graphicData>
        </a:graphic>
      </p:graphicFrame>
      <p:graphicFrame>
        <p:nvGraphicFramePr>
          <p:cNvPr id="312328" name="Object 8"/>
          <p:cNvGraphicFramePr>
            <a:graphicFrameLocks noChangeAspect="1"/>
          </p:cNvGraphicFramePr>
          <p:nvPr/>
        </p:nvGraphicFramePr>
        <p:xfrm>
          <a:off x="550863" y="1758950"/>
          <a:ext cx="8093075" cy="4614863"/>
        </p:xfrm>
        <a:graphic>
          <a:graphicData uri="http://schemas.openxmlformats.org/presentationml/2006/ole">
            <p:oleObj spid="_x0000_s312328" name="Drawing" r:id="rId4" imgW="829836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1334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a:t>
            </a:r>
          </a:p>
        </p:txBody>
      </p:sp>
      <p:sp>
        <p:nvSpPr>
          <p:cNvPr id="3133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133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13350" name="Object 6"/>
          <p:cNvGraphicFramePr>
            <a:graphicFrameLocks noChangeAspect="1"/>
          </p:cNvGraphicFramePr>
          <p:nvPr/>
        </p:nvGraphicFramePr>
        <p:xfrm>
          <a:off x="8594725" y="6388100"/>
          <a:ext cx="419100" cy="312738"/>
        </p:xfrm>
        <a:graphic>
          <a:graphicData uri="http://schemas.openxmlformats.org/presentationml/2006/ole">
            <p:oleObj spid="_x0000_s313350" name="Drawing" r:id="rId3" imgW="419040" imgH="312480" progId="Presentations.Drawing.18">
              <p:embed/>
            </p:oleObj>
          </a:graphicData>
        </a:graphic>
      </p:graphicFrame>
      <p:graphicFrame>
        <p:nvGraphicFramePr>
          <p:cNvPr id="313352" name="Object 8"/>
          <p:cNvGraphicFramePr>
            <a:graphicFrameLocks noChangeAspect="1"/>
          </p:cNvGraphicFramePr>
          <p:nvPr/>
        </p:nvGraphicFramePr>
        <p:xfrm>
          <a:off x="322263" y="1758950"/>
          <a:ext cx="8604250" cy="3970338"/>
        </p:xfrm>
        <a:graphic>
          <a:graphicData uri="http://schemas.openxmlformats.org/presentationml/2006/ole">
            <p:oleObj spid="_x0000_s313352" name="Drawing" r:id="rId4" imgW="918972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143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a:t>
            </a:r>
          </a:p>
        </p:txBody>
      </p:sp>
      <p:sp>
        <p:nvSpPr>
          <p:cNvPr id="3143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143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14374" name="Object 6"/>
          <p:cNvGraphicFramePr>
            <a:graphicFrameLocks noChangeAspect="1"/>
          </p:cNvGraphicFramePr>
          <p:nvPr/>
        </p:nvGraphicFramePr>
        <p:xfrm>
          <a:off x="8594725" y="6388100"/>
          <a:ext cx="419100" cy="312738"/>
        </p:xfrm>
        <a:graphic>
          <a:graphicData uri="http://schemas.openxmlformats.org/presentationml/2006/ole">
            <p:oleObj spid="_x0000_s314374" name="Drawing" r:id="rId3" imgW="419040" imgH="312480" progId="Presentations.Drawing.18">
              <p:embed/>
            </p:oleObj>
          </a:graphicData>
        </a:graphic>
      </p:graphicFrame>
      <p:graphicFrame>
        <p:nvGraphicFramePr>
          <p:cNvPr id="314376" name="Object 8"/>
          <p:cNvGraphicFramePr>
            <a:graphicFrameLocks noChangeAspect="1"/>
          </p:cNvGraphicFramePr>
          <p:nvPr/>
        </p:nvGraphicFramePr>
        <p:xfrm>
          <a:off x="322263" y="1758950"/>
          <a:ext cx="8643937" cy="4702175"/>
        </p:xfrm>
        <a:graphic>
          <a:graphicData uri="http://schemas.openxmlformats.org/presentationml/2006/ole">
            <p:oleObj spid="_x0000_s314376" name="Drawing" r:id="rId4" imgW="916704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153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a:t>
            </a:r>
          </a:p>
        </p:txBody>
      </p:sp>
      <p:sp>
        <p:nvSpPr>
          <p:cNvPr id="3153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153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15398" name="Object 6"/>
          <p:cNvGraphicFramePr>
            <a:graphicFrameLocks noChangeAspect="1"/>
          </p:cNvGraphicFramePr>
          <p:nvPr/>
        </p:nvGraphicFramePr>
        <p:xfrm>
          <a:off x="8594725" y="6388100"/>
          <a:ext cx="419100" cy="312738"/>
        </p:xfrm>
        <a:graphic>
          <a:graphicData uri="http://schemas.openxmlformats.org/presentationml/2006/ole">
            <p:oleObj spid="_x0000_s315398" name="Drawing" r:id="rId3" imgW="419040" imgH="312480" progId="Presentations.Drawing.18">
              <p:embed/>
            </p:oleObj>
          </a:graphicData>
        </a:graphic>
      </p:graphicFrame>
      <p:graphicFrame>
        <p:nvGraphicFramePr>
          <p:cNvPr id="315400" name="Object 8"/>
          <p:cNvGraphicFramePr>
            <a:graphicFrameLocks noChangeAspect="1"/>
          </p:cNvGraphicFramePr>
          <p:nvPr/>
        </p:nvGraphicFramePr>
        <p:xfrm>
          <a:off x="322263" y="1758950"/>
          <a:ext cx="8637587" cy="4322763"/>
        </p:xfrm>
        <a:graphic>
          <a:graphicData uri="http://schemas.openxmlformats.org/presentationml/2006/ole">
            <p:oleObj spid="_x0000_s315400" name="Drawing" r:id="rId4" imgW="920484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164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Trade column strategies</a:t>
            </a:r>
          </a:p>
        </p:txBody>
      </p:sp>
      <p:sp>
        <p:nvSpPr>
          <p:cNvPr id="3164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164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16422" name="Object 6"/>
          <p:cNvGraphicFramePr>
            <a:graphicFrameLocks noChangeAspect="1"/>
          </p:cNvGraphicFramePr>
          <p:nvPr/>
        </p:nvGraphicFramePr>
        <p:xfrm>
          <a:off x="8594725" y="6388100"/>
          <a:ext cx="419100" cy="312738"/>
        </p:xfrm>
        <a:graphic>
          <a:graphicData uri="http://schemas.openxmlformats.org/presentationml/2006/ole">
            <p:oleObj spid="_x0000_s316422" name="Drawing" r:id="rId3" imgW="419040" imgH="312480" progId="Presentations.Drawing.18">
              <p:embed/>
            </p:oleObj>
          </a:graphicData>
        </a:graphic>
      </p:graphicFrame>
      <p:graphicFrame>
        <p:nvGraphicFramePr>
          <p:cNvPr id="316425" name="Object 9"/>
          <p:cNvGraphicFramePr>
            <a:graphicFrameLocks noChangeAspect="1"/>
          </p:cNvGraphicFramePr>
          <p:nvPr/>
        </p:nvGraphicFramePr>
        <p:xfrm>
          <a:off x="322263" y="1758950"/>
          <a:ext cx="8645525" cy="4687888"/>
        </p:xfrm>
        <a:graphic>
          <a:graphicData uri="http://schemas.openxmlformats.org/presentationml/2006/ole">
            <p:oleObj spid="_x0000_s316425" name="Drawing" r:id="rId4" imgW="919728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174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Ansoff’s growth strategies</a:t>
            </a:r>
          </a:p>
        </p:txBody>
      </p:sp>
      <p:sp>
        <p:nvSpPr>
          <p:cNvPr id="3174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174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17446" name="Object 6"/>
          <p:cNvGraphicFramePr>
            <a:graphicFrameLocks noChangeAspect="1"/>
          </p:cNvGraphicFramePr>
          <p:nvPr/>
        </p:nvGraphicFramePr>
        <p:xfrm>
          <a:off x="8594725" y="6388100"/>
          <a:ext cx="419100" cy="312738"/>
        </p:xfrm>
        <a:graphic>
          <a:graphicData uri="http://schemas.openxmlformats.org/presentationml/2006/ole">
            <p:oleObj spid="_x0000_s317446" name="Drawing" r:id="rId3" imgW="419040" imgH="312480" progId="Presentations.Drawing.18">
              <p:embed/>
            </p:oleObj>
          </a:graphicData>
        </a:graphic>
      </p:graphicFrame>
      <p:graphicFrame>
        <p:nvGraphicFramePr>
          <p:cNvPr id="317448" name="Object 8"/>
          <p:cNvGraphicFramePr>
            <a:graphicFrameLocks noChangeAspect="1"/>
          </p:cNvGraphicFramePr>
          <p:nvPr/>
        </p:nvGraphicFramePr>
        <p:xfrm>
          <a:off x="322263" y="1758950"/>
          <a:ext cx="8645525" cy="4051300"/>
        </p:xfrm>
        <a:graphic>
          <a:graphicData uri="http://schemas.openxmlformats.org/presentationml/2006/ole">
            <p:oleObj spid="_x0000_s317448" name="Drawing" r:id="rId4" imgW="9197280" imgH="4305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184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Ansoff’s growth strategies</a:t>
            </a:r>
          </a:p>
        </p:txBody>
      </p:sp>
      <p:sp>
        <p:nvSpPr>
          <p:cNvPr id="3184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184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18470" name="Object 6"/>
          <p:cNvGraphicFramePr>
            <a:graphicFrameLocks noChangeAspect="1"/>
          </p:cNvGraphicFramePr>
          <p:nvPr/>
        </p:nvGraphicFramePr>
        <p:xfrm>
          <a:off x="8594725" y="6388100"/>
          <a:ext cx="419100" cy="312738"/>
        </p:xfrm>
        <a:graphic>
          <a:graphicData uri="http://schemas.openxmlformats.org/presentationml/2006/ole">
            <p:oleObj spid="_x0000_s318470" name="Drawing" r:id="rId3" imgW="419040" imgH="312480" progId="Presentations.Drawing.18">
              <p:embed/>
            </p:oleObj>
          </a:graphicData>
        </a:graphic>
      </p:graphicFrame>
      <p:graphicFrame>
        <p:nvGraphicFramePr>
          <p:cNvPr id="318472" name="Object 8"/>
          <p:cNvGraphicFramePr>
            <a:graphicFrameLocks noChangeAspect="1"/>
          </p:cNvGraphicFramePr>
          <p:nvPr/>
        </p:nvGraphicFramePr>
        <p:xfrm>
          <a:off x="322263" y="1758950"/>
          <a:ext cx="8616950" cy="3686175"/>
        </p:xfrm>
        <a:graphic>
          <a:graphicData uri="http://schemas.openxmlformats.org/presentationml/2006/ole">
            <p:oleObj spid="_x0000_s318472" name="Drawing" r:id="rId4" imgW="901440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194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Ansoff’s growth strategies</a:t>
            </a:r>
          </a:p>
        </p:txBody>
      </p:sp>
      <p:sp>
        <p:nvSpPr>
          <p:cNvPr id="3194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194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19494" name="Object 6"/>
          <p:cNvGraphicFramePr>
            <a:graphicFrameLocks noChangeAspect="1"/>
          </p:cNvGraphicFramePr>
          <p:nvPr/>
        </p:nvGraphicFramePr>
        <p:xfrm>
          <a:off x="8594725" y="6388100"/>
          <a:ext cx="419100" cy="312738"/>
        </p:xfrm>
        <a:graphic>
          <a:graphicData uri="http://schemas.openxmlformats.org/presentationml/2006/ole">
            <p:oleObj spid="_x0000_s319494" name="Drawing" r:id="rId3" imgW="419040" imgH="312480" progId="Presentations.Drawing.18">
              <p:embed/>
            </p:oleObj>
          </a:graphicData>
        </a:graphic>
      </p:graphicFrame>
      <p:graphicFrame>
        <p:nvGraphicFramePr>
          <p:cNvPr id="319496" name="Object 8"/>
          <p:cNvGraphicFramePr>
            <a:graphicFrameLocks noChangeAspect="1"/>
          </p:cNvGraphicFramePr>
          <p:nvPr/>
        </p:nvGraphicFramePr>
        <p:xfrm>
          <a:off x="322263" y="1758950"/>
          <a:ext cx="8640762" cy="3695700"/>
        </p:xfrm>
        <a:graphic>
          <a:graphicData uri="http://schemas.openxmlformats.org/presentationml/2006/ole">
            <p:oleObj spid="_x0000_s319496" name="Drawing" r:id="rId4" imgW="901440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491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Strategic considerations</a:t>
            </a:r>
          </a:p>
        </p:txBody>
      </p:sp>
      <p:sp>
        <p:nvSpPr>
          <p:cNvPr id="491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49160" name="Text Box 8"/>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49164" name="Object 12"/>
          <p:cNvGraphicFramePr>
            <a:graphicFrameLocks noChangeAspect="1"/>
          </p:cNvGraphicFramePr>
          <p:nvPr/>
        </p:nvGraphicFramePr>
        <p:xfrm>
          <a:off x="8594725" y="6388100"/>
          <a:ext cx="419100" cy="312738"/>
        </p:xfrm>
        <a:graphic>
          <a:graphicData uri="http://schemas.openxmlformats.org/presentationml/2006/ole">
            <p:oleObj spid="_x0000_s49164" name="Drawing" r:id="rId3" imgW="419040" imgH="312480" progId="Presentations.Drawing.18">
              <p:embed/>
            </p:oleObj>
          </a:graphicData>
        </a:graphic>
      </p:graphicFrame>
      <p:graphicFrame>
        <p:nvGraphicFramePr>
          <p:cNvPr id="49169" name="Object 17"/>
          <p:cNvGraphicFramePr>
            <a:graphicFrameLocks noChangeAspect="1"/>
          </p:cNvGraphicFramePr>
          <p:nvPr/>
        </p:nvGraphicFramePr>
        <p:xfrm>
          <a:off x="322263" y="1758950"/>
          <a:ext cx="8629650" cy="4405313"/>
        </p:xfrm>
        <a:graphic>
          <a:graphicData uri="http://schemas.openxmlformats.org/presentationml/2006/ole">
            <p:oleObj spid="_x0000_s49169" name="Drawing" r:id="rId4" imgW="901440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2051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Ansoff’s growth strategies</a:t>
            </a:r>
          </a:p>
        </p:txBody>
      </p:sp>
      <p:sp>
        <p:nvSpPr>
          <p:cNvPr id="3205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2051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20518" name="Object 6"/>
          <p:cNvGraphicFramePr>
            <a:graphicFrameLocks noChangeAspect="1"/>
          </p:cNvGraphicFramePr>
          <p:nvPr/>
        </p:nvGraphicFramePr>
        <p:xfrm>
          <a:off x="8594725" y="6388100"/>
          <a:ext cx="419100" cy="312738"/>
        </p:xfrm>
        <a:graphic>
          <a:graphicData uri="http://schemas.openxmlformats.org/presentationml/2006/ole">
            <p:oleObj spid="_x0000_s320518" name="Drawing" r:id="rId3" imgW="419040" imgH="312480" progId="Presentations.Drawing.18">
              <p:embed/>
            </p:oleObj>
          </a:graphicData>
        </a:graphic>
      </p:graphicFrame>
      <p:graphicFrame>
        <p:nvGraphicFramePr>
          <p:cNvPr id="320520" name="Object 8"/>
          <p:cNvGraphicFramePr>
            <a:graphicFrameLocks noChangeAspect="1"/>
          </p:cNvGraphicFramePr>
          <p:nvPr/>
        </p:nvGraphicFramePr>
        <p:xfrm>
          <a:off x="322263" y="1758950"/>
          <a:ext cx="8616950" cy="4049713"/>
        </p:xfrm>
        <a:graphic>
          <a:graphicData uri="http://schemas.openxmlformats.org/presentationml/2006/ole">
            <p:oleObj spid="_x0000_s320520" name="Drawing" r:id="rId4" imgW="901440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215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Ansoff’s growth strategies</a:t>
            </a:r>
          </a:p>
        </p:txBody>
      </p:sp>
      <p:sp>
        <p:nvSpPr>
          <p:cNvPr id="3215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2154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21542" name="Object 6"/>
          <p:cNvGraphicFramePr>
            <a:graphicFrameLocks noChangeAspect="1"/>
          </p:cNvGraphicFramePr>
          <p:nvPr/>
        </p:nvGraphicFramePr>
        <p:xfrm>
          <a:off x="8594725" y="6388100"/>
          <a:ext cx="419100" cy="312738"/>
        </p:xfrm>
        <a:graphic>
          <a:graphicData uri="http://schemas.openxmlformats.org/presentationml/2006/ole">
            <p:oleObj spid="_x0000_s321542" name="Drawing" r:id="rId3" imgW="419040" imgH="312480" progId="Presentations.Drawing.18">
              <p:embed/>
            </p:oleObj>
          </a:graphicData>
        </a:graphic>
      </p:graphicFrame>
      <p:graphicFrame>
        <p:nvGraphicFramePr>
          <p:cNvPr id="321544" name="Object 8"/>
          <p:cNvGraphicFramePr>
            <a:graphicFrameLocks noChangeAspect="1"/>
          </p:cNvGraphicFramePr>
          <p:nvPr/>
        </p:nvGraphicFramePr>
        <p:xfrm>
          <a:off x="322263" y="1758950"/>
          <a:ext cx="8616950" cy="4049713"/>
        </p:xfrm>
        <a:graphic>
          <a:graphicData uri="http://schemas.openxmlformats.org/presentationml/2006/ole">
            <p:oleObj spid="_x0000_s321544" name="Drawing" r:id="rId4" imgW="901440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2256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p>
        </p:txBody>
      </p:sp>
      <p:sp>
        <p:nvSpPr>
          <p:cNvPr id="3225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2256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22566" name="Object 6"/>
          <p:cNvGraphicFramePr>
            <a:graphicFrameLocks noChangeAspect="1"/>
          </p:cNvGraphicFramePr>
          <p:nvPr/>
        </p:nvGraphicFramePr>
        <p:xfrm>
          <a:off x="8594725" y="6388100"/>
          <a:ext cx="419100" cy="312738"/>
        </p:xfrm>
        <a:graphic>
          <a:graphicData uri="http://schemas.openxmlformats.org/presentationml/2006/ole">
            <p:oleObj spid="_x0000_s322566" name="Drawing" r:id="rId3" imgW="419040" imgH="312480" progId="Presentations.Drawing.18">
              <p:embed/>
            </p:oleObj>
          </a:graphicData>
        </a:graphic>
      </p:graphicFrame>
      <p:graphicFrame>
        <p:nvGraphicFramePr>
          <p:cNvPr id="322568" name="Object 8"/>
          <p:cNvGraphicFramePr>
            <a:graphicFrameLocks noChangeAspect="1"/>
          </p:cNvGraphicFramePr>
          <p:nvPr/>
        </p:nvGraphicFramePr>
        <p:xfrm>
          <a:off x="322263" y="1758950"/>
          <a:ext cx="8645525" cy="4579938"/>
        </p:xfrm>
        <a:graphic>
          <a:graphicData uri="http://schemas.openxmlformats.org/presentationml/2006/ole">
            <p:oleObj spid="_x0000_s322568" name="Drawing" r:id="rId4" imgW="9197280" imgH="4869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235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p>
        </p:txBody>
      </p:sp>
      <p:sp>
        <p:nvSpPr>
          <p:cNvPr id="3235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235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23590" name="Object 6"/>
          <p:cNvGraphicFramePr>
            <a:graphicFrameLocks noChangeAspect="1"/>
          </p:cNvGraphicFramePr>
          <p:nvPr/>
        </p:nvGraphicFramePr>
        <p:xfrm>
          <a:off x="8594725" y="6388100"/>
          <a:ext cx="419100" cy="312738"/>
        </p:xfrm>
        <a:graphic>
          <a:graphicData uri="http://schemas.openxmlformats.org/presentationml/2006/ole">
            <p:oleObj spid="_x0000_s323590" name="Drawing" r:id="rId3" imgW="419040" imgH="312480" progId="Presentations.Drawing.18">
              <p:embed/>
            </p:oleObj>
          </a:graphicData>
        </a:graphic>
      </p:graphicFrame>
      <p:graphicFrame>
        <p:nvGraphicFramePr>
          <p:cNvPr id="323592" name="Object 8"/>
          <p:cNvGraphicFramePr>
            <a:graphicFrameLocks noChangeAspect="1"/>
          </p:cNvGraphicFramePr>
          <p:nvPr/>
        </p:nvGraphicFramePr>
        <p:xfrm>
          <a:off x="322263" y="1758950"/>
          <a:ext cx="8640762" cy="4062413"/>
        </p:xfrm>
        <a:graphic>
          <a:graphicData uri="http://schemas.openxmlformats.org/presentationml/2006/ole">
            <p:oleObj spid="_x0000_s323592" name="Drawing" r:id="rId4" imgW="901440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246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p>
        </p:txBody>
      </p:sp>
      <p:sp>
        <p:nvSpPr>
          <p:cNvPr id="3246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246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24614" name="Object 6"/>
          <p:cNvGraphicFramePr>
            <a:graphicFrameLocks noChangeAspect="1"/>
          </p:cNvGraphicFramePr>
          <p:nvPr/>
        </p:nvGraphicFramePr>
        <p:xfrm>
          <a:off x="8594725" y="6388100"/>
          <a:ext cx="419100" cy="312738"/>
        </p:xfrm>
        <a:graphic>
          <a:graphicData uri="http://schemas.openxmlformats.org/presentationml/2006/ole">
            <p:oleObj spid="_x0000_s324614" name="Drawing" r:id="rId3" imgW="419040" imgH="312480" progId="Presentations.Drawing.18">
              <p:embed/>
            </p:oleObj>
          </a:graphicData>
        </a:graphic>
      </p:graphicFrame>
      <p:graphicFrame>
        <p:nvGraphicFramePr>
          <p:cNvPr id="324616" name="Object 8"/>
          <p:cNvGraphicFramePr>
            <a:graphicFrameLocks noChangeAspect="1"/>
          </p:cNvGraphicFramePr>
          <p:nvPr/>
        </p:nvGraphicFramePr>
        <p:xfrm>
          <a:off x="322263" y="1758950"/>
          <a:ext cx="8604250" cy="3636963"/>
        </p:xfrm>
        <a:graphic>
          <a:graphicData uri="http://schemas.openxmlformats.org/presentationml/2006/ole">
            <p:oleObj spid="_x0000_s324616" name="Drawing" r:id="rId4" imgW="912132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256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p>
        </p:txBody>
      </p:sp>
      <p:sp>
        <p:nvSpPr>
          <p:cNvPr id="3256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256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25638" name="Object 6"/>
          <p:cNvGraphicFramePr>
            <a:graphicFrameLocks noChangeAspect="1"/>
          </p:cNvGraphicFramePr>
          <p:nvPr/>
        </p:nvGraphicFramePr>
        <p:xfrm>
          <a:off x="8594725" y="6388100"/>
          <a:ext cx="419100" cy="312738"/>
        </p:xfrm>
        <a:graphic>
          <a:graphicData uri="http://schemas.openxmlformats.org/presentationml/2006/ole">
            <p:oleObj spid="_x0000_s325638" name="Drawing" r:id="rId3" imgW="419040" imgH="312480" progId="Presentations.Drawing.18">
              <p:embed/>
            </p:oleObj>
          </a:graphicData>
        </a:graphic>
      </p:graphicFrame>
      <p:graphicFrame>
        <p:nvGraphicFramePr>
          <p:cNvPr id="325640" name="Object 8"/>
          <p:cNvGraphicFramePr>
            <a:graphicFrameLocks noChangeAspect="1"/>
          </p:cNvGraphicFramePr>
          <p:nvPr/>
        </p:nvGraphicFramePr>
        <p:xfrm>
          <a:off x="1293813" y="1758950"/>
          <a:ext cx="7040562" cy="4838700"/>
        </p:xfrm>
        <a:graphic>
          <a:graphicData uri="http://schemas.openxmlformats.org/presentationml/2006/ole">
            <p:oleObj spid="_x0000_s325640" name="Drawing" r:id="rId4" imgW="7040880" imgH="4838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266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p>
        </p:txBody>
      </p:sp>
      <p:sp>
        <p:nvSpPr>
          <p:cNvPr id="3266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2666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26662" name="Object 6"/>
          <p:cNvGraphicFramePr>
            <a:graphicFrameLocks noChangeAspect="1"/>
          </p:cNvGraphicFramePr>
          <p:nvPr/>
        </p:nvGraphicFramePr>
        <p:xfrm>
          <a:off x="8594725" y="6388100"/>
          <a:ext cx="419100" cy="312738"/>
        </p:xfrm>
        <a:graphic>
          <a:graphicData uri="http://schemas.openxmlformats.org/presentationml/2006/ole">
            <p:oleObj spid="_x0000_s326662" name="Drawing" r:id="rId3" imgW="419040" imgH="312480" progId="Presentations.Drawing.18">
              <p:embed/>
            </p:oleObj>
          </a:graphicData>
        </a:graphic>
      </p:graphicFrame>
      <p:graphicFrame>
        <p:nvGraphicFramePr>
          <p:cNvPr id="326664" name="Object 8"/>
          <p:cNvGraphicFramePr>
            <a:graphicFrameLocks noChangeAspect="1"/>
          </p:cNvGraphicFramePr>
          <p:nvPr/>
        </p:nvGraphicFramePr>
        <p:xfrm>
          <a:off x="322263" y="1758950"/>
          <a:ext cx="8604250" cy="4756150"/>
        </p:xfrm>
        <a:graphic>
          <a:graphicData uri="http://schemas.openxmlformats.org/presentationml/2006/ole">
            <p:oleObj spid="_x0000_s326664" name="Drawing" r:id="rId4" imgW="901440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2768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Kotler’s growth strategies</a:t>
            </a:r>
          </a:p>
        </p:txBody>
      </p:sp>
      <p:sp>
        <p:nvSpPr>
          <p:cNvPr id="3276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2768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27686" name="Object 6"/>
          <p:cNvGraphicFramePr>
            <a:graphicFrameLocks noChangeAspect="1"/>
          </p:cNvGraphicFramePr>
          <p:nvPr/>
        </p:nvGraphicFramePr>
        <p:xfrm>
          <a:off x="8594725" y="6388100"/>
          <a:ext cx="419100" cy="312738"/>
        </p:xfrm>
        <a:graphic>
          <a:graphicData uri="http://schemas.openxmlformats.org/presentationml/2006/ole">
            <p:oleObj spid="_x0000_s327686" name="Drawing" r:id="rId3" imgW="419040" imgH="312480" progId="Presentations.Drawing.18">
              <p:embed/>
            </p:oleObj>
          </a:graphicData>
        </a:graphic>
      </p:graphicFrame>
      <p:graphicFrame>
        <p:nvGraphicFramePr>
          <p:cNvPr id="327688" name="Object 8"/>
          <p:cNvGraphicFramePr>
            <a:graphicFrameLocks noChangeAspect="1"/>
          </p:cNvGraphicFramePr>
          <p:nvPr/>
        </p:nvGraphicFramePr>
        <p:xfrm>
          <a:off x="322263" y="1758950"/>
          <a:ext cx="8616950" cy="2601913"/>
        </p:xfrm>
        <a:graphic>
          <a:graphicData uri="http://schemas.openxmlformats.org/presentationml/2006/ole">
            <p:oleObj spid="_x0000_s327688" name="Drawing" r:id="rId4" imgW="9014400" imgH="2720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287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2870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28710" name="Object 6"/>
          <p:cNvGraphicFramePr>
            <a:graphicFrameLocks noChangeAspect="1"/>
          </p:cNvGraphicFramePr>
          <p:nvPr/>
        </p:nvGraphicFramePr>
        <p:xfrm>
          <a:off x="8594725" y="6388100"/>
          <a:ext cx="419100" cy="312738"/>
        </p:xfrm>
        <a:graphic>
          <a:graphicData uri="http://schemas.openxmlformats.org/presentationml/2006/ole">
            <p:oleObj spid="_x0000_s328710" name="Drawing" r:id="rId3" imgW="419040" imgH="312480" progId="Presentations.Drawing.18">
              <p:embed/>
            </p:oleObj>
          </a:graphicData>
        </a:graphic>
      </p:graphicFrame>
      <p:graphicFrame>
        <p:nvGraphicFramePr>
          <p:cNvPr id="328712" name="Object 8"/>
          <p:cNvGraphicFramePr>
            <a:graphicFrameLocks noChangeAspect="1"/>
          </p:cNvGraphicFramePr>
          <p:nvPr/>
        </p:nvGraphicFramePr>
        <p:xfrm>
          <a:off x="1811338" y="1758950"/>
          <a:ext cx="5462587" cy="3860800"/>
        </p:xfrm>
        <a:graphic>
          <a:graphicData uri="http://schemas.openxmlformats.org/presentationml/2006/ole">
            <p:oleObj spid="_x0000_s328712" name="Drawing" r:id="rId4" imgW="6629400" imgH="4686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2973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Targeting consumers</a:t>
            </a:r>
          </a:p>
        </p:txBody>
      </p:sp>
      <p:sp>
        <p:nvSpPr>
          <p:cNvPr id="3297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2973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29734" name="Object 6"/>
          <p:cNvGraphicFramePr>
            <a:graphicFrameLocks noChangeAspect="1"/>
          </p:cNvGraphicFramePr>
          <p:nvPr/>
        </p:nvGraphicFramePr>
        <p:xfrm>
          <a:off x="8594725" y="6388100"/>
          <a:ext cx="419100" cy="312738"/>
        </p:xfrm>
        <a:graphic>
          <a:graphicData uri="http://schemas.openxmlformats.org/presentationml/2006/ole">
            <p:oleObj spid="_x0000_s329734" name="Drawing" r:id="rId3" imgW="419040" imgH="312480" progId="Presentations.Drawing.18">
              <p:embed/>
            </p:oleObj>
          </a:graphicData>
        </a:graphic>
      </p:graphicFrame>
      <p:graphicFrame>
        <p:nvGraphicFramePr>
          <p:cNvPr id="329736" name="Object 8"/>
          <p:cNvGraphicFramePr>
            <a:graphicFrameLocks noChangeAspect="1"/>
          </p:cNvGraphicFramePr>
          <p:nvPr/>
        </p:nvGraphicFramePr>
        <p:xfrm>
          <a:off x="322263" y="1758950"/>
          <a:ext cx="8640762" cy="4673600"/>
        </p:xfrm>
        <a:graphic>
          <a:graphicData uri="http://schemas.openxmlformats.org/presentationml/2006/ole">
            <p:oleObj spid="_x0000_s329736" name="Drawing" r:id="rId4" imgW="922032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0310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Strategic considerations</a:t>
            </a:r>
          </a:p>
        </p:txBody>
      </p:sp>
      <p:sp>
        <p:nvSpPr>
          <p:cNvPr id="3031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0310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03110" name="Object 6"/>
          <p:cNvGraphicFramePr>
            <a:graphicFrameLocks noChangeAspect="1"/>
          </p:cNvGraphicFramePr>
          <p:nvPr/>
        </p:nvGraphicFramePr>
        <p:xfrm>
          <a:off x="8594725" y="6388100"/>
          <a:ext cx="419100" cy="312738"/>
        </p:xfrm>
        <a:graphic>
          <a:graphicData uri="http://schemas.openxmlformats.org/presentationml/2006/ole">
            <p:oleObj spid="_x0000_s303110" name="Drawing" r:id="rId3" imgW="419040" imgH="312480" progId="Presentations.Drawing.18">
              <p:embed/>
            </p:oleObj>
          </a:graphicData>
        </a:graphic>
      </p:graphicFrame>
      <p:graphicFrame>
        <p:nvGraphicFramePr>
          <p:cNvPr id="303112" name="Object 8"/>
          <p:cNvGraphicFramePr>
            <a:graphicFrameLocks noChangeAspect="1"/>
          </p:cNvGraphicFramePr>
          <p:nvPr/>
        </p:nvGraphicFramePr>
        <p:xfrm>
          <a:off x="322263" y="1758950"/>
          <a:ext cx="8640762" cy="4257675"/>
        </p:xfrm>
        <a:graphic>
          <a:graphicData uri="http://schemas.openxmlformats.org/presentationml/2006/ole">
            <p:oleObj spid="_x0000_s303112" name="Drawing" r:id="rId4" imgW="9014400" imgH="4442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307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Targeting consumers</a:t>
            </a:r>
          </a:p>
        </p:txBody>
      </p:sp>
      <p:sp>
        <p:nvSpPr>
          <p:cNvPr id="3307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075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0758" name="Object 6"/>
          <p:cNvGraphicFramePr>
            <a:graphicFrameLocks noChangeAspect="1"/>
          </p:cNvGraphicFramePr>
          <p:nvPr/>
        </p:nvGraphicFramePr>
        <p:xfrm>
          <a:off x="8594725" y="6388100"/>
          <a:ext cx="419100" cy="312738"/>
        </p:xfrm>
        <a:graphic>
          <a:graphicData uri="http://schemas.openxmlformats.org/presentationml/2006/ole">
            <p:oleObj spid="_x0000_s330758" name="Drawing" r:id="rId3" imgW="419040" imgH="312480" progId="Presentations.Drawing.18">
              <p:embed/>
            </p:oleObj>
          </a:graphicData>
        </a:graphic>
      </p:graphicFrame>
      <p:graphicFrame>
        <p:nvGraphicFramePr>
          <p:cNvPr id="330760" name="Object 8"/>
          <p:cNvGraphicFramePr>
            <a:graphicFrameLocks noChangeAspect="1"/>
          </p:cNvGraphicFramePr>
          <p:nvPr/>
        </p:nvGraphicFramePr>
        <p:xfrm>
          <a:off x="322263" y="1758950"/>
          <a:ext cx="8821737" cy="2662238"/>
        </p:xfrm>
        <a:graphic>
          <a:graphicData uri="http://schemas.openxmlformats.org/presentationml/2006/ole">
            <p:oleObj spid="_x0000_s330760" name="Drawing" r:id="rId4" imgW="9014400" imgH="2720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317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Targeting consumers</a:t>
            </a:r>
          </a:p>
        </p:txBody>
      </p:sp>
      <p:sp>
        <p:nvSpPr>
          <p:cNvPr id="3317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178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1782" name="Object 6"/>
          <p:cNvGraphicFramePr>
            <a:graphicFrameLocks noChangeAspect="1"/>
          </p:cNvGraphicFramePr>
          <p:nvPr/>
        </p:nvGraphicFramePr>
        <p:xfrm>
          <a:off x="8594725" y="6388100"/>
          <a:ext cx="419100" cy="312738"/>
        </p:xfrm>
        <a:graphic>
          <a:graphicData uri="http://schemas.openxmlformats.org/presentationml/2006/ole">
            <p:oleObj spid="_x0000_s331782" name="Drawing" r:id="rId3" imgW="419040" imgH="312480" progId="Presentations.Drawing.18">
              <p:embed/>
            </p:oleObj>
          </a:graphicData>
        </a:graphic>
      </p:graphicFrame>
      <p:graphicFrame>
        <p:nvGraphicFramePr>
          <p:cNvPr id="331784" name="Object 8"/>
          <p:cNvGraphicFramePr>
            <a:graphicFrameLocks noChangeAspect="1"/>
          </p:cNvGraphicFramePr>
          <p:nvPr/>
        </p:nvGraphicFramePr>
        <p:xfrm>
          <a:off x="322263" y="1758950"/>
          <a:ext cx="8616950" cy="4398963"/>
        </p:xfrm>
        <a:graphic>
          <a:graphicData uri="http://schemas.openxmlformats.org/presentationml/2006/ole">
            <p:oleObj spid="_x0000_s331784" name="Drawing" r:id="rId4" imgW="901440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3280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Targeting consumers</a:t>
            </a:r>
          </a:p>
        </p:txBody>
      </p:sp>
      <p:sp>
        <p:nvSpPr>
          <p:cNvPr id="3328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280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2806" name="Object 6"/>
          <p:cNvGraphicFramePr>
            <a:graphicFrameLocks noChangeAspect="1"/>
          </p:cNvGraphicFramePr>
          <p:nvPr/>
        </p:nvGraphicFramePr>
        <p:xfrm>
          <a:off x="8594725" y="6388100"/>
          <a:ext cx="419100" cy="312738"/>
        </p:xfrm>
        <a:graphic>
          <a:graphicData uri="http://schemas.openxmlformats.org/presentationml/2006/ole">
            <p:oleObj spid="_x0000_s332806" name="Drawing" r:id="rId3" imgW="419040" imgH="312480" progId="Presentations.Drawing.18">
              <p:embed/>
            </p:oleObj>
          </a:graphicData>
        </a:graphic>
      </p:graphicFrame>
      <p:graphicFrame>
        <p:nvGraphicFramePr>
          <p:cNvPr id="332808" name="Object 8"/>
          <p:cNvGraphicFramePr>
            <a:graphicFrameLocks noChangeAspect="1"/>
          </p:cNvGraphicFramePr>
          <p:nvPr/>
        </p:nvGraphicFramePr>
        <p:xfrm>
          <a:off x="322263" y="1758950"/>
          <a:ext cx="8629650" cy="2254250"/>
        </p:xfrm>
        <a:graphic>
          <a:graphicData uri="http://schemas.openxmlformats.org/presentationml/2006/ole">
            <p:oleObj spid="_x0000_s332808" name="Drawing" r:id="rId4" imgW="9014400" imgH="2354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338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Targeting consumers: </a:t>
            </a:r>
            <a:r>
              <a:rPr lang="en-US" b="1">
                <a:solidFill>
                  <a:srgbClr val="FF3300"/>
                </a:solidFill>
                <a:latin typeface="Tahoma" pitchFamily="34" charset="0"/>
              </a:rPr>
              <a:t>S</a:t>
            </a:r>
            <a:r>
              <a:rPr lang="en-US" b="1">
                <a:solidFill>
                  <a:srgbClr val="003399"/>
                </a:solidFill>
                <a:latin typeface="Tahoma" pitchFamily="34" charset="0"/>
              </a:rPr>
              <a:t>-</a:t>
            </a:r>
            <a:r>
              <a:rPr lang="en-US" b="1">
                <a:solidFill>
                  <a:srgbClr val="FF3300"/>
                </a:solidFill>
                <a:latin typeface="Tahoma" pitchFamily="34" charset="0"/>
              </a:rPr>
              <a:t>T</a:t>
            </a:r>
            <a:r>
              <a:rPr lang="en-US" b="1">
                <a:solidFill>
                  <a:srgbClr val="003399"/>
                </a:solidFill>
                <a:latin typeface="Tahoma" pitchFamily="34" charset="0"/>
              </a:rPr>
              <a:t>-</a:t>
            </a:r>
            <a:r>
              <a:rPr lang="en-US" b="1">
                <a:solidFill>
                  <a:srgbClr val="FF3300"/>
                </a:solidFill>
                <a:latin typeface="Tahoma" pitchFamily="34" charset="0"/>
              </a:rPr>
              <a:t>P</a:t>
            </a:r>
          </a:p>
        </p:txBody>
      </p:sp>
      <p:sp>
        <p:nvSpPr>
          <p:cNvPr id="3338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382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3830" name="Object 6"/>
          <p:cNvGraphicFramePr>
            <a:graphicFrameLocks noChangeAspect="1"/>
          </p:cNvGraphicFramePr>
          <p:nvPr/>
        </p:nvGraphicFramePr>
        <p:xfrm>
          <a:off x="8594725" y="6388100"/>
          <a:ext cx="419100" cy="312738"/>
        </p:xfrm>
        <a:graphic>
          <a:graphicData uri="http://schemas.openxmlformats.org/presentationml/2006/ole">
            <p:oleObj spid="_x0000_s333830" name="Drawing" r:id="rId3" imgW="419040" imgH="312480" progId="Presentations.Drawing.18">
              <p:embed/>
            </p:oleObj>
          </a:graphicData>
        </a:graphic>
      </p:graphicFrame>
      <p:graphicFrame>
        <p:nvGraphicFramePr>
          <p:cNvPr id="333832" name="Object 8"/>
          <p:cNvGraphicFramePr>
            <a:graphicFrameLocks noChangeAspect="1"/>
          </p:cNvGraphicFramePr>
          <p:nvPr/>
        </p:nvGraphicFramePr>
        <p:xfrm>
          <a:off x="322263" y="1758950"/>
          <a:ext cx="8616950" cy="4398963"/>
        </p:xfrm>
        <a:graphic>
          <a:graphicData uri="http://schemas.openxmlformats.org/presentationml/2006/ole">
            <p:oleObj spid="_x0000_s333832" name="Drawing" r:id="rId4" imgW="901440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348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Targeting consumers: </a:t>
            </a:r>
            <a:r>
              <a:rPr lang="en-US" b="1">
                <a:solidFill>
                  <a:srgbClr val="FF3300"/>
                </a:solidFill>
                <a:latin typeface="Tahoma" pitchFamily="34" charset="0"/>
              </a:rPr>
              <a:t>S</a:t>
            </a:r>
            <a:r>
              <a:rPr lang="en-US" b="1">
                <a:solidFill>
                  <a:srgbClr val="003399"/>
                </a:solidFill>
                <a:latin typeface="Tahoma" pitchFamily="34" charset="0"/>
              </a:rPr>
              <a:t>-</a:t>
            </a:r>
            <a:r>
              <a:rPr lang="en-US" b="1">
                <a:solidFill>
                  <a:srgbClr val="FF3300"/>
                </a:solidFill>
                <a:latin typeface="Tahoma" pitchFamily="34" charset="0"/>
              </a:rPr>
              <a:t>T</a:t>
            </a:r>
            <a:r>
              <a:rPr lang="en-US" b="1">
                <a:solidFill>
                  <a:srgbClr val="003399"/>
                </a:solidFill>
                <a:latin typeface="Tahoma" pitchFamily="34" charset="0"/>
              </a:rPr>
              <a:t>-</a:t>
            </a:r>
            <a:r>
              <a:rPr lang="en-US" b="1">
                <a:solidFill>
                  <a:srgbClr val="FF3300"/>
                </a:solidFill>
                <a:latin typeface="Tahoma" pitchFamily="34" charset="0"/>
              </a:rPr>
              <a:t>P</a:t>
            </a:r>
          </a:p>
        </p:txBody>
      </p:sp>
      <p:sp>
        <p:nvSpPr>
          <p:cNvPr id="3348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485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4854" name="Object 6"/>
          <p:cNvGraphicFramePr>
            <a:graphicFrameLocks noChangeAspect="1"/>
          </p:cNvGraphicFramePr>
          <p:nvPr/>
        </p:nvGraphicFramePr>
        <p:xfrm>
          <a:off x="8594725" y="6388100"/>
          <a:ext cx="419100" cy="312738"/>
        </p:xfrm>
        <a:graphic>
          <a:graphicData uri="http://schemas.openxmlformats.org/presentationml/2006/ole">
            <p:oleObj spid="_x0000_s334854" name="Drawing" r:id="rId3" imgW="419040" imgH="312480" progId="Presentations.Drawing.18">
              <p:embed/>
            </p:oleObj>
          </a:graphicData>
        </a:graphic>
      </p:graphicFrame>
      <p:graphicFrame>
        <p:nvGraphicFramePr>
          <p:cNvPr id="334856" name="Object 8"/>
          <p:cNvGraphicFramePr>
            <a:graphicFrameLocks noChangeAspect="1"/>
          </p:cNvGraphicFramePr>
          <p:nvPr/>
        </p:nvGraphicFramePr>
        <p:xfrm>
          <a:off x="322263" y="1758950"/>
          <a:ext cx="8626475" cy="4024313"/>
        </p:xfrm>
        <a:graphic>
          <a:graphicData uri="http://schemas.openxmlformats.org/presentationml/2006/ole">
            <p:oleObj spid="_x0000_s334856" name="Drawing" r:id="rId4" imgW="908316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3587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Targeting consumers: </a:t>
            </a:r>
            <a:r>
              <a:rPr lang="en-US" b="1">
                <a:solidFill>
                  <a:srgbClr val="FF3300"/>
                </a:solidFill>
                <a:latin typeface="Tahoma" pitchFamily="34" charset="0"/>
              </a:rPr>
              <a:t>S</a:t>
            </a:r>
            <a:r>
              <a:rPr lang="en-US" b="1">
                <a:solidFill>
                  <a:srgbClr val="003399"/>
                </a:solidFill>
                <a:latin typeface="Tahoma" pitchFamily="34" charset="0"/>
              </a:rPr>
              <a:t>-</a:t>
            </a:r>
            <a:r>
              <a:rPr lang="en-US" b="1">
                <a:solidFill>
                  <a:srgbClr val="FF3300"/>
                </a:solidFill>
                <a:latin typeface="Tahoma" pitchFamily="34" charset="0"/>
              </a:rPr>
              <a:t>T</a:t>
            </a:r>
            <a:r>
              <a:rPr lang="en-US" b="1">
                <a:solidFill>
                  <a:srgbClr val="003399"/>
                </a:solidFill>
                <a:latin typeface="Tahoma" pitchFamily="34" charset="0"/>
              </a:rPr>
              <a:t>-</a:t>
            </a:r>
            <a:r>
              <a:rPr lang="en-US" b="1">
                <a:solidFill>
                  <a:srgbClr val="FF3300"/>
                </a:solidFill>
                <a:latin typeface="Tahoma" pitchFamily="34" charset="0"/>
              </a:rPr>
              <a:t>P</a:t>
            </a:r>
          </a:p>
        </p:txBody>
      </p:sp>
      <p:sp>
        <p:nvSpPr>
          <p:cNvPr id="3358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587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5878" name="Object 6"/>
          <p:cNvGraphicFramePr>
            <a:graphicFrameLocks noChangeAspect="1"/>
          </p:cNvGraphicFramePr>
          <p:nvPr/>
        </p:nvGraphicFramePr>
        <p:xfrm>
          <a:off x="8594725" y="6388100"/>
          <a:ext cx="419100" cy="312738"/>
        </p:xfrm>
        <a:graphic>
          <a:graphicData uri="http://schemas.openxmlformats.org/presentationml/2006/ole">
            <p:oleObj spid="_x0000_s335878" name="Drawing" r:id="rId3" imgW="419040" imgH="312480" progId="Presentations.Drawing.18">
              <p:embed/>
            </p:oleObj>
          </a:graphicData>
        </a:graphic>
      </p:graphicFrame>
      <p:graphicFrame>
        <p:nvGraphicFramePr>
          <p:cNvPr id="335880" name="Object 8"/>
          <p:cNvGraphicFramePr>
            <a:graphicFrameLocks noChangeAspect="1"/>
          </p:cNvGraphicFramePr>
          <p:nvPr/>
        </p:nvGraphicFramePr>
        <p:xfrm>
          <a:off x="322263" y="1758950"/>
          <a:ext cx="8629650" cy="4770438"/>
        </p:xfrm>
        <a:graphic>
          <a:graphicData uri="http://schemas.openxmlformats.org/presentationml/2006/ole">
            <p:oleObj spid="_x0000_s335880" name="Drawing" r:id="rId4" imgW="901440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369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690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6902" name="Object 6"/>
          <p:cNvGraphicFramePr>
            <a:graphicFrameLocks noChangeAspect="1"/>
          </p:cNvGraphicFramePr>
          <p:nvPr/>
        </p:nvGraphicFramePr>
        <p:xfrm>
          <a:off x="8594725" y="6388100"/>
          <a:ext cx="419100" cy="312738"/>
        </p:xfrm>
        <a:graphic>
          <a:graphicData uri="http://schemas.openxmlformats.org/presentationml/2006/ole">
            <p:oleObj spid="_x0000_s336902" name="Drawing" r:id="rId3" imgW="419040" imgH="312480" progId="Presentations.Drawing.18">
              <p:embed/>
            </p:oleObj>
          </a:graphicData>
        </a:graphic>
      </p:graphicFrame>
      <p:graphicFrame>
        <p:nvGraphicFramePr>
          <p:cNvPr id="336904" name="Object 8"/>
          <p:cNvGraphicFramePr>
            <a:graphicFrameLocks noChangeAspect="1"/>
          </p:cNvGraphicFramePr>
          <p:nvPr/>
        </p:nvGraphicFramePr>
        <p:xfrm>
          <a:off x="1814513" y="1758950"/>
          <a:ext cx="5491162" cy="3879850"/>
        </p:xfrm>
        <a:graphic>
          <a:graphicData uri="http://schemas.openxmlformats.org/presentationml/2006/ole">
            <p:oleObj spid="_x0000_s336904" name="Drawing" r:id="rId4" imgW="667512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3792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Identifying competitors</a:t>
            </a:r>
            <a:endParaRPr lang="en-US" b="1">
              <a:solidFill>
                <a:srgbClr val="FF3300"/>
              </a:solidFill>
              <a:latin typeface="Tahoma" pitchFamily="34" charset="0"/>
            </a:endParaRPr>
          </a:p>
        </p:txBody>
      </p:sp>
      <p:sp>
        <p:nvSpPr>
          <p:cNvPr id="3379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79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7926" name="Object 6"/>
          <p:cNvGraphicFramePr>
            <a:graphicFrameLocks noChangeAspect="1"/>
          </p:cNvGraphicFramePr>
          <p:nvPr/>
        </p:nvGraphicFramePr>
        <p:xfrm>
          <a:off x="8594725" y="6388100"/>
          <a:ext cx="419100" cy="312738"/>
        </p:xfrm>
        <a:graphic>
          <a:graphicData uri="http://schemas.openxmlformats.org/presentationml/2006/ole">
            <p:oleObj spid="_x0000_s337926" name="Drawing" r:id="rId3" imgW="419040" imgH="312480" progId="Presentations.Drawing.18">
              <p:embed/>
            </p:oleObj>
          </a:graphicData>
        </a:graphic>
      </p:graphicFrame>
      <p:graphicFrame>
        <p:nvGraphicFramePr>
          <p:cNvPr id="337928" name="Object 8"/>
          <p:cNvGraphicFramePr>
            <a:graphicFrameLocks noChangeAspect="1"/>
          </p:cNvGraphicFramePr>
          <p:nvPr/>
        </p:nvGraphicFramePr>
        <p:xfrm>
          <a:off x="322263" y="1758950"/>
          <a:ext cx="8821737" cy="3702050"/>
        </p:xfrm>
        <a:graphic>
          <a:graphicData uri="http://schemas.openxmlformats.org/presentationml/2006/ole">
            <p:oleObj spid="_x0000_s337928" name="Drawing" r:id="rId4" imgW="919728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3894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Identifying competitors</a:t>
            </a:r>
            <a:endParaRPr lang="en-US" b="1">
              <a:solidFill>
                <a:srgbClr val="FF3300"/>
              </a:solidFill>
              <a:latin typeface="Tahoma" pitchFamily="34" charset="0"/>
            </a:endParaRPr>
          </a:p>
        </p:txBody>
      </p:sp>
      <p:sp>
        <p:nvSpPr>
          <p:cNvPr id="3389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89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8950" name="Object 6"/>
          <p:cNvGraphicFramePr>
            <a:graphicFrameLocks noChangeAspect="1"/>
          </p:cNvGraphicFramePr>
          <p:nvPr/>
        </p:nvGraphicFramePr>
        <p:xfrm>
          <a:off x="8594725" y="6388100"/>
          <a:ext cx="419100" cy="312738"/>
        </p:xfrm>
        <a:graphic>
          <a:graphicData uri="http://schemas.openxmlformats.org/presentationml/2006/ole">
            <p:oleObj spid="_x0000_s338950" name="Drawing" r:id="rId3" imgW="419040" imgH="312480" progId="Presentations.Drawing.18">
              <p:embed/>
            </p:oleObj>
          </a:graphicData>
        </a:graphic>
      </p:graphicFrame>
      <p:graphicFrame>
        <p:nvGraphicFramePr>
          <p:cNvPr id="338952" name="Object 8"/>
          <p:cNvGraphicFramePr>
            <a:graphicFrameLocks noChangeAspect="1"/>
          </p:cNvGraphicFramePr>
          <p:nvPr/>
        </p:nvGraphicFramePr>
        <p:xfrm>
          <a:off x="322263" y="1758950"/>
          <a:ext cx="8821737" cy="3773488"/>
        </p:xfrm>
        <a:graphic>
          <a:graphicData uri="http://schemas.openxmlformats.org/presentationml/2006/ole">
            <p:oleObj spid="_x0000_s338952" name="Drawing" r:id="rId4" imgW="901440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399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Identifying competitors</a:t>
            </a:r>
            <a:endParaRPr lang="en-US" b="1">
              <a:solidFill>
                <a:srgbClr val="FF3300"/>
              </a:solidFill>
              <a:latin typeface="Tahoma" pitchFamily="34" charset="0"/>
            </a:endParaRPr>
          </a:p>
        </p:txBody>
      </p:sp>
      <p:sp>
        <p:nvSpPr>
          <p:cNvPr id="339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99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9974" name="Object 6"/>
          <p:cNvGraphicFramePr>
            <a:graphicFrameLocks noChangeAspect="1"/>
          </p:cNvGraphicFramePr>
          <p:nvPr/>
        </p:nvGraphicFramePr>
        <p:xfrm>
          <a:off x="8594725" y="6388100"/>
          <a:ext cx="419100" cy="312738"/>
        </p:xfrm>
        <a:graphic>
          <a:graphicData uri="http://schemas.openxmlformats.org/presentationml/2006/ole">
            <p:oleObj spid="_x0000_s339974" name="Drawing" r:id="rId3" imgW="419040" imgH="312480" progId="Presentations.Drawing.18">
              <p:embed/>
            </p:oleObj>
          </a:graphicData>
        </a:graphic>
      </p:graphicFrame>
      <p:graphicFrame>
        <p:nvGraphicFramePr>
          <p:cNvPr id="339976" name="Object 8"/>
          <p:cNvGraphicFramePr>
            <a:graphicFrameLocks noChangeAspect="1"/>
          </p:cNvGraphicFramePr>
          <p:nvPr/>
        </p:nvGraphicFramePr>
        <p:xfrm>
          <a:off x="322263" y="1758950"/>
          <a:ext cx="8821737" cy="3338513"/>
        </p:xfrm>
        <a:graphic>
          <a:graphicData uri="http://schemas.openxmlformats.org/presentationml/2006/ole">
            <p:oleObj spid="_x0000_s339976" name="Drawing" r:id="rId4" imgW="9212760" imgH="3482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041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0413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04134" name="Object 6"/>
          <p:cNvGraphicFramePr>
            <a:graphicFrameLocks noChangeAspect="1"/>
          </p:cNvGraphicFramePr>
          <p:nvPr/>
        </p:nvGraphicFramePr>
        <p:xfrm>
          <a:off x="8594725" y="6388100"/>
          <a:ext cx="419100" cy="312738"/>
        </p:xfrm>
        <a:graphic>
          <a:graphicData uri="http://schemas.openxmlformats.org/presentationml/2006/ole">
            <p:oleObj spid="_x0000_s304134" name="Drawing" r:id="rId3" imgW="419040" imgH="312480" progId="Presentations.Drawing.18">
              <p:embed/>
            </p:oleObj>
          </a:graphicData>
        </a:graphic>
      </p:graphicFrame>
      <p:graphicFrame>
        <p:nvGraphicFramePr>
          <p:cNvPr id="304136" name="Object 8"/>
          <p:cNvGraphicFramePr>
            <a:graphicFrameLocks noChangeAspect="1"/>
          </p:cNvGraphicFramePr>
          <p:nvPr/>
        </p:nvGraphicFramePr>
        <p:xfrm>
          <a:off x="1816100" y="1758950"/>
          <a:ext cx="5462588" cy="3879850"/>
        </p:xfrm>
        <a:graphic>
          <a:graphicData uri="http://schemas.openxmlformats.org/presentationml/2006/ole">
            <p:oleObj spid="_x0000_s304136" name="Drawing" r:id="rId4" imgW="654552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409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Identifying competitors</a:t>
            </a:r>
            <a:endParaRPr lang="en-US" b="1">
              <a:solidFill>
                <a:srgbClr val="FF3300"/>
              </a:solidFill>
              <a:latin typeface="Tahoma" pitchFamily="34" charset="0"/>
            </a:endParaRPr>
          </a:p>
        </p:txBody>
      </p:sp>
      <p:sp>
        <p:nvSpPr>
          <p:cNvPr id="3409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409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40998" name="Object 6"/>
          <p:cNvGraphicFramePr>
            <a:graphicFrameLocks noChangeAspect="1"/>
          </p:cNvGraphicFramePr>
          <p:nvPr/>
        </p:nvGraphicFramePr>
        <p:xfrm>
          <a:off x="8594725" y="6388100"/>
          <a:ext cx="419100" cy="312738"/>
        </p:xfrm>
        <a:graphic>
          <a:graphicData uri="http://schemas.openxmlformats.org/presentationml/2006/ole">
            <p:oleObj spid="_x0000_s340998" name="Drawing" r:id="rId3" imgW="419040" imgH="312480" progId="Presentations.Drawing.18">
              <p:embed/>
            </p:oleObj>
          </a:graphicData>
        </a:graphic>
      </p:graphicFrame>
      <p:graphicFrame>
        <p:nvGraphicFramePr>
          <p:cNvPr id="341000" name="Object 8"/>
          <p:cNvGraphicFramePr>
            <a:graphicFrameLocks noChangeAspect="1"/>
          </p:cNvGraphicFramePr>
          <p:nvPr/>
        </p:nvGraphicFramePr>
        <p:xfrm>
          <a:off x="322263" y="1758950"/>
          <a:ext cx="8593137" cy="3675063"/>
        </p:xfrm>
        <a:graphic>
          <a:graphicData uri="http://schemas.openxmlformats.org/presentationml/2006/ole">
            <p:oleObj spid="_x0000_s341000" name="Drawing" r:id="rId4" imgW="901440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420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420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42022" name="Object 6"/>
          <p:cNvGraphicFramePr>
            <a:graphicFrameLocks noChangeAspect="1"/>
          </p:cNvGraphicFramePr>
          <p:nvPr/>
        </p:nvGraphicFramePr>
        <p:xfrm>
          <a:off x="8594725" y="6388100"/>
          <a:ext cx="419100" cy="312738"/>
        </p:xfrm>
        <a:graphic>
          <a:graphicData uri="http://schemas.openxmlformats.org/presentationml/2006/ole">
            <p:oleObj spid="_x0000_s342022" name="Drawing" r:id="rId3" imgW="419040" imgH="312480" progId="Presentations.Drawing.18">
              <p:embed/>
            </p:oleObj>
          </a:graphicData>
        </a:graphic>
      </p:graphicFrame>
      <p:graphicFrame>
        <p:nvGraphicFramePr>
          <p:cNvPr id="342024" name="Object 8"/>
          <p:cNvGraphicFramePr>
            <a:graphicFrameLocks noChangeAspect="1"/>
          </p:cNvGraphicFramePr>
          <p:nvPr/>
        </p:nvGraphicFramePr>
        <p:xfrm>
          <a:off x="1816100" y="1758950"/>
          <a:ext cx="5549900" cy="3887788"/>
        </p:xfrm>
        <a:graphic>
          <a:graphicData uri="http://schemas.openxmlformats.org/presentationml/2006/ole">
            <p:oleObj spid="_x0000_s342024" name="Drawing" r:id="rId4" imgW="6789600" imgH="4754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430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marketing plan, in general</a:t>
            </a:r>
            <a:endParaRPr lang="en-US" b="1">
              <a:solidFill>
                <a:srgbClr val="FF3300"/>
              </a:solidFill>
              <a:latin typeface="Tahoma" pitchFamily="34" charset="0"/>
            </a:endParaRPr>
          </a:p>
        </p:txBody>
      </p:sp>
      <p:sp>
        <p:nvSpPr>
          <p:cNvPr id="3430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430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43046" name="Object 6"/>
          <p:cNvGraphicFramePr>
            <a:graphicFrameLocks noChangeAspect="1"/>
          </p:cNvGraphicFramePr>
          <p:nvPr/>
        </p:nvGraphicFramePr>
        <p:xfrm>
          <a:off x="8594725" y="6388100"/>
          <a:ext cx="419100" cy="312738"/>
        </p:xfrm>
        <a:graphic>
          <a:graphicData uri="http://schemas.openxmlformats.org/presentationml/2006/ole">
            <p:oleObj spid="_x0000_s343046" name="Drawing" r:id="rId3" imgW="419040" imgH="312480" progId="Presentations.Drawing.18">
              <p:embed/>
            </p:oleObj>
          </a:graphicData>
        </a:graphic>
      </p:graphicFrame>
      <p:graphicFrame>
        <p:nvGraphicFramePr>
          <p:cNvPr id="343048" name="Object 8"/>
          <p:cNvGraphicFramePr>
            <a:graphicFrameLocks noChangeAspect="1"/>
          </p:cNvGraphicFramePr>
          <p:nvPr/>
        </p:nvGraphicFramePr>
        <p:xfrm>
          <a:off x="322263" y="1758950"/>
          <a:ext cx="8612187" cy="4646613"/>
        </p:xfrm>
        <a:graphic>
          <a:graphicData uri="http://schemas.openxmlformats.org/presentationml/2006/ole">
            <p:oleObj spid="_x0000_s343048" name="Drawing" r:id="rId4" imgW="924300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440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marketing plan, in general</a:t>
            </a:r>
            <a:endParaRPr lang="en-US" b="1">
              <a:solidFill>
                <a:srgbClr val="FF3300"/>
              </a:solidFill>
              <a:latin typeface="Tahoma" pitchFamily="34" charset="0"/>
            </a:endParaRPr>
          </a:p>
        </p:txBody>
      </p:sp>
      <p:sp>
        <p:nvSpPr>
          <p:cNvPr id="3440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440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44070" name="Object 6"/>
          <p:cNvGraphicFramePr>
            <a:graphicFrameLocks noChangeAspect="1"/>
          </p:cNvGraphicFramePr>
          <p:nvPr/>
        </p:nvGraphicFramePr>
        <p:xfrm>
          <a:off x="8594725" y="6388100"/>
          <a:ext cx="419100" cy="312738"/>
        </p:xfrm>
        <a:graphic>
          <a:graphicData uri="http://schemas.openxmlformats.org/presentationml/2006/ole">
            <p:oleObj spid="_x0000_s344070" name="Drawing" r:id="rId3" imgW="419040" imgH="312480" progId="Presentations.Drawing.18">
              <p:embed/>
            </p:oleObj>
          </a:graphicData>
        </a:graphic>
      </p:graphicFrame>
      <p:graphicFrame>
        <p:nvGraphicFramePr>
          <p:cNvPr id="344072" name="Object 8"/>
          <p:cNvGraphicFramePr>
            <a:graphicFrameLocks noChangeAspect="1"/>
          </p:cNvGraphicFramePr>
          <p:nvPr/>
        </p:nvGraphicFramePr>
        <p:xfrm>
          <a:off x="322263" y="1758950"/>
          <a:ext cx="8616950" cy="4287838"/>
        </p:xfrm>
        <a:graphic>
          <a:graphicData uri="http://schemas.openxmlformats.org/presentationml/2006/ole">
            <p:oleObj spid="_x0000_s344072" name="Drawing" r:id="rId4" imgW="925848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450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marketing plan, in general</a:t>
            </a:r>
            <a:endParaRPr lang="en-US" b="1">
              <a:solidFill>
                <a:srgbClr val="FF3300"/>
              </a:solidFill>
              <a:latin typeface="Tahoma" pitchFamily="34" charset="0"/>
            </a:endParaRPr>
          </a:p>
        </p:txBody>
      </p:sp>
      <p:sp>
        <p:nvSpPr>
          <p:cNvPr id="3450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450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45094" name="Object 6"/>
          <p:cNvGraphicFramePr>
            <a:graphicFrameLocks noChangeAspect="1"/>
          </p:cNvGraphicFramePr>
          <p:nvPr/>
        </p:nvGraphicFramePr>
        <p:xfrm>
          <a:off x="8594725" y="6388100"/>
          <a:ext cx="419100" cy="312738"/>
        </p:xfrm>
        <a:graphic>
          <a:graphicData uri="http://schemas.openxmlformats.org/presentationml/2006/ole">
            <p:oleObj spid="_x0000_s345094" name="Drawing" r:id="rId3" imgW="419040" imgH="312480" progId="Presentations.Drawing.18">
              <p:embed/>
            </p:oleObj>
          </a:graphicData>
        </a:graphic>
      </p:graphicFrame>
      <p:graphicFrame>
        <p:nvGraphicFramePr>
          <p:cNvPr id="345096" name="Object 8"/>
          <p:cNvGraphicFramePr>
            <a:graphicFrameLocks noChangeAspect="1"/>
          </p:cNvGraphicFramePr>
          <p:nvPr/>
        </p:nvGraphicFramePr>
        <p:xfrm>
          <a:off x="322263" y="1758950"/>
          <a:ext cx="8634412" cy="3257550"/>
        </p:xfrm>
        <a:graphic>
          <a:graphicData uri="http://schemas.openxmlformats.org/presentationml/2006/ole">
            <p:oleObj spid="_x0000_s345096" name="Drawing" r:id="rId4" imgW="9243000" imgH="3482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051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Porter’s generic competitive strategies</a:t>
            </a:r>
          </a:p>
        </p:txBody>
      </p:sp>
      <p:sp>
        <p:nvSpPr>
          <p:cNvPr id="3051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0515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05158" name="Object 6"/>
          <p:cNvGraphicFramePr>
            <a:graphicFrameLocks noChangeAspect="1"/>
          </p:cNvGraphicFramePr>
          <p:nvPr/>
        </p:nvGraphicFramePr>
        <p:xfrm>
          <a:off x="8594725" y="6388100"/>
          <a:ext cx="419100" cy="312738"/>
        </p:xfrm>
        <a:graphic>
          <a:graphicData uri="http://schemas.openxmlformats.org/presentationml/2006/ole">
            <p:oleObj spid="_x0000_s305158" name="Drawing" r:id="rId3" imgW="419040" imgH="312480" progId="Presentations.Drawing.18">
              <p:embed/>
            </p:oleObj>
          </a:graphicData>
        </a:graphic>
      </p:graphicFrame>
      <p:graphicFrame>
        <p:nvGraphicFramePr>
          <p:cNvPr id="305160" name="Object 8"/>
          <p:cNvGraphicFramePr>
            <a:graphicFrameLocks noChangeAspect="1"/>
          </p:cNvGraphicFramePr>
          <p:nvPr/>
        </p:nvGraphicFramePr>
        <p:xfrm>
          <a:off x="322263" y="2044700"/>
          <a:ext cx="8372475" cy="3478213"/>
        </p:xfrm>
        <a:graphic>
          <a:graphicData uri="http://schemas.openxmlformats.org/presentationml/2006/ole">
            <p:oleObj spid="_x0000_s305160" name="Drawing" r:id="rId4" imgW="8694360" imgH="3611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0617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Porter’s generic competitive strategies</a:t>
            </a:r>
          </a:p>
        </p:txBody>
      </p:sp>
      <p:sp>
        <p:nvSpPr>
          <p:cNvPr id="3061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0618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06182" name="Object 6"/>
          <p:cNvGraphicFramePr>
            <a:graphicFrameLocks noChangeAspect="1"/>
          </p:cNvGraphicFramePr>
          <p:nvPr/>
        </p:nvGraphicFramePr>
        <p:xfrm>
          <a:off x="8594725" y="6388100"/>
          <a:ext cx="419100" cy="312738"/>
        </p:xfrm>
        <a:graphic>
          <a:graphicData uri="http://schemas.openxmlformats.org/presentationml/2006/ole">
            <p:oleObj spid="_x0000_s306182" name="Drawing" r:id="rId3" imgW="419040" imgH="312480" progId="Presentations.Drawing.18">
              <p:embed/>
            </p:oleObj>
          </a:graphicData>
        </a:graphic>
      </p:graphicFrame>
      <p:graphicFrame>
        <p:nvGraphicFramePr>
          <p:cNvPr id="306184" name="Object 8"/>
          <p:cNvGraphicFramePr>
            <a:graphicFrameLocks noChangeAspect="1"/>
          </p:cNvGraphicFramePr>
          <p:nvPr/>
        </p:nvGraphicFramePr>
        <p:xfrm>
          <a:off x="322263" y="1758950"/>
          <a:ext cx="8602662" cy="4013200"/>
        </p:xfrm>
        <a:graphic>
          <a:graphicData uri="http://schemas.openxmlformats.org/presentationml/2006/ole">
            <p:oleObj spid="_x0000_s306184" name="Drawing" r:id="rId4" imgW="908316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0720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Porter’s generic competitive strategies</a:t>
            </a:r>
          </a:p>
        </p:txBody>
      </p:sp>
      <p:sp>
        <p:nvSpPr>
          <p:cNvPr id="3072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0720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07206" name="Object 6"/>
          <p:cNvGraphicFramePr>
            <a:graphicFrameLocks noChangeAspect="1"/>
          </p:cNvGraphicFramePr>
          <p:nvPr/>
        </p:nvGraphicFramePr>
        <p:xfrm>
          <a:off x="8594725" y="6388100"/>
          <a:ext cx="419100" cy="312738"/>
        </p:xfrm>
        <a:graphic>
          <a:graphicData uri="http://schemas.openxmlformats.org/presentationml/2006/ole">
            <p:oleObj spid="_x0000_s307206" name="Drawing" r:id="rId3" imgW="419040" imgH="312480" progId="Presentations.Drawing.18">
              <p:embed/>
            </p:oleObj>
          </a:graphicData>
        </a:graphic>
      </p:graphicFrame>
      <p:graphicFrame>
        <p:nvGraphicFramePr>
          <p:cNvPr id="307208" name="Object 8"/>
          <p:cNvGraphicFramePr>
            <a:graphicFrameLocks noChangeAspect="1"/>
          </p:cNvGraphicFramePr>
          <p:nvPr/>
        </p:nvGraphicFramePr>
        <p:xfrm>
          <a:off x="322263" y="1758950"/>
          <a:ext cx="8629650" cy="4056063"/>
        </p:xfrm>
        <a:graphic>
          <a:graphicData uri="http://schemas.openxmlformats.org/presentationml/2006/ole">
            <p:oleObj spid="_x0000_s307208" name="Drawing" r:id="rId4" imgW="901440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082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Porter’s generic competitive strategies</a:t>
            </a:r>
          </a:p>
        </p:txBody>
      </p:sp>
      <p:sp>
        <p:nvSpPr>
          <p:cNvPr id="3082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0822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08230" name="Object 6"/>
          <p:cNvGraphicFramePr>
            <a:graphicFrameLocks noChangeAspect="1"/>
          </p:cNvGraphicFramePr>
          <p:nvPr/>
        </p:nvGraphicFramePr>
        <p:xfrm>
          <a:off x="8594725" y="6388100"/>
          <a:ext cx="419100" cy="312738"/>
        </p:xfrm>
        <a:graphic>
          <a:graphicData uri="http://schemas.openxmlformats.org/presentationml/2006/ole">
            <p:oleObj spid="_x0000_s308230" name="Drawing" r:id="rId3" imgW="419040" imgH="312480" progId="Presentations.Drawing.18">
              <p:embed/>
            </p:oleObj>
          </a:graphicData>
        </a:graphic>
      </p:graphicFrame>
      <p:graphicFrame>
        <p:nvGraphicFramePr>
          <p:cNvPr id="308232" name="Object 8"/>
          <p:cNvGraphicFramePr>
            <a:graphicFrameLocks noChangeAspect="1"/>
          </p:cNvGraphicFramePr>
          <p:nvPr/>
        </p:nvGraphicFramePr>
        <p:xfrm>
          <a:off x="322263" y="1758950"/>
          <a:ext cx="8605837" cy="4044950"/>
        </p:xfrm>
        <a:graphic>
          <a:graphicData uri="http://schemas.openxmlformats.org/presentationml/2006/ole">
            <p:oleObj spid="_x0000_s308232" name="Drawing" r:id="rId4" imgW="901440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STRATEGIC MARKETING PLANNING</a:t>
            </a:r>
          </a:p>
        </p:txBody>
      </p:sp>
      <p:sp>
        <p:nvSpPr>
          <p:cNvPr id="3092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Porter’s generic competitive strategies</a:t>
            </a:r>
          </a:p>
        </p:txBody>
      </p:sp>
      <p:sp>
        <p:nvSpPr>
          <p:cNvPr id="3092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0925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09254" name="Object 6"/>
          <p:cNvGraphicFramePr>
            <a:graphicFrameLocks noChangeAspect="1"/>
          </p:cNvGraphicFramePr>
          <p:nvPr/>
        </p:nvGraphicFramePr>
        <p:xfrm>
          <a:off x="8594725" y="6388100"/>
          <a:ext cx="419100" cy="312738"/>
        </p:xfrm>
        <a:graphic>
          <a:graphicData uri="http://schemas.openxmlformats.org/presentationml/2006/ole">
            <p:oleObj spid="_x0000_s309254" name="Drawing" r:id="rId3" imgW="419040" imgH="312480" progId="Presentations.Drawing.18">
              <p:embed/>
            </p:oleObj>
          </a:graphicData>
        </a:graphic>
      </p:graphicFrame>
      <p:graphicFrame>
        <p:nvGraphicFramePr>
          <p:cNvPr id="309256" name="Object 8"/>
          <p:cNvGraphicFramePr>
            <a:graphicFrameLocks noChangeAspect="1"/>
          </p:cNvGraphicFramePr>
          <p:nvPr/>
        </p:nvGraphicFramePr>
        <p:xfrm>
          <a:off x="1046163" y="1758950"/>
          <a:ext cx="6735762" cy="4321175"/>
        </p:xfrm>
        <a:graphic>
          <a:graphicData uri="http://schemas.openxmlformats.org/presentationml/2006/ole">
            <p:oleObj spid="_x0000_s309256" name="Drawing" r:id="rId4" imgW="6735960" imgH="4320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1232</TotalTime>
  <Words>263</Words>
  <Application>Microsoft Office PowerPoint</Application>
  <PresentationFormat>On-screen Show (4:3)</PresentationFormat>
  <Paragraphs>83</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Dunes</vt:lpstr>
      <vt:lpstr>Drawing</vt:lpstr>
      <vt:lpstr>PRINCIPLES OF MARKETING / 04C</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lpstr>STRATEGIC MARKETING PLANNING</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3R_Principles_of_marketing_04C</dc:title>
  <dc:subject>Basic strategies</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53</cp:revision>
  <dcterms:created xsi:type="dcterms:W3CDTF">2015-09-06T15:15:23Z</dcterms:created>
  <dcterms:modified xsi:type="dcterms:W3CDTF">2020-01-30T11:36:13Z</dcterms:modified>
  <cp:category>based on Ph. Kotler's Principles of marketing / international edition</cp:category>
</cp:coreProperties>
</file>